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70" r:id="rId5"/>
    <p:sldId id="269" r:id="rId6"/>
    <p:sldId id="27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 snapToGrid="0" snapToObjects="1">
      <p:cViewPr>
        <p:scale>
          <a:sx n="100" d="100"/>
          <a:sy n="100" d="100"/>
        </p:scale>
        <p:origin x="-516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60AF9-BD4E-0544-A11F-24F6BBB7390F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CA33-A3A6-7849-8E91-34063A92C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58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298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533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529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054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98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250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82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3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4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144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405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837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452" y="540164"/>
            <a:ext cx="7772400" cy="1470025"/>
          </a:xfrm>
        </p:spPr>
        <p:txBody>
          <a:bodyPr/>
          <a:lstStyle/>
          <a:p>
            <a:r>
              <a:rPr lang="en-US" dirty="0" smtClean="0"/>
              <a:t>Information Security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79" y="2143538"/>
            <a:ext cx="8823738" cy="2682461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Topic: Architectural Aid to Secure Systems Engineering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V. Kamakoti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RISE LAB, Department of Computer Science and Engineering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IIT Madras</a:t>
            </a:r>
          </a:p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Session – 13: PAGING AND VIRTUAL MEMORY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5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and Paging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It is always enough if the next instruction to be executed and the data needed to execute the same are available in the memory.</a:t>
            </a:r>
          </a:p>
          <a:p>
            <a:pPr>
              <a:lnSpc>
                <a:spcPct val="90000"/>
              </a:lnSpc>
            </a:pPr>
            <a:r>
              <a:rPr lang="en-US"/>
              <a:t>The complete code and data segment need not be available.</a:t>
            </a:r>
          </a:p>
          <a:p>
            <a:pPr>
              <a:lnSpc>
                <a:spcPct val="90000"/>
              </a:lnSpc>
            </a:pPr>
            <a:r>
              <a:rPr lang="en-US"/>
              <a:t>Use of paging to realize the stuff!</a:t>
            </a:r>
          </a:p>
          <a:p>
            <a:pPr>
              <a:lnSpc>
                <a:spcPct val="90000"/>
              </a:lnSpc>
            </a:pPr>
            <a:r>
              <a:rPr lang="en-US"/>
              <a:t>By using segmentation the processor calculates an 32-bit effective address.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fundamentals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Each page is 4096 bytes</a:t>
            </a:r>
          </a:p>
          <a:p>
            <a:r>
              <a:rPr lang="en-US" sz="2800"/>
              <a:t>Physical RAM has </a:t>
            </a:r>
            <a:r>
              <a:rPr lang="en-US" sz="2800" i="1"/>
              <a:t>page frames</a:t>
            </a:r>
            <a:r>
              <a:rPr lang="en-US" sz="2800"/>
              <a:t> like photo frames, which is also 4096 bytes.</a:t>
            </a:r>
          </a:p>
          <a:p>
            <a:r>
              <a:rPr lang="en-US" sz="2800"/>
              <a:t>A page is copied into the page frame, if needed and removed to accommodate some other page.</a:t>
            </a:r>
          </a:p>
          <a:p>
            <a:r>
              <a:rPr lang="en-US" sz="2800"/>
              <a:t>By this, a 4 GB code can run on a 128MB physical memory</a:t>
            </a:r>
          </a:p>
          <a:p>
            <a:r>
              <a:rPr lang="en-US" sz="2800"/>
              <a:t>This is also called </a:t>
            </a:r>
            <a:r>
              <a:rPr lang="en-US" sz="2800" i="1"/>
              <a:t>demand paging.</a:t>
            </a: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40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Paging Technique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13100" y="1714500"/>
            <a:ext cx="3238500" cy="287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Page Directory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Stored In RAM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(Location of every page in RAM if it is loaded, else INVALID)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55700"/>
            <a:ext cx="2286000" cy="55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32-bit Address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rot="16200000" flipH="1">
            <a:off x="787400" y="2527300"/>
            <a:ext cx="1638300" cy="1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" y="3352800"/>
            <a:ext cx="2171700" cy="581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20-bit address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628900" y="3643313"/>
            <a:ext cx="584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553324" y="1866900"/>
            <a:ext cx="1133475" cy="49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53325" y="2857500"/>
            <a:ext cx="1133475" cy="49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3324" y="2362200"/>
            <a:ext cx="1133475" cy="49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3324" y="3352800"/>
            <a:ext cx="1133475" cy="49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451600" y="2362200"/>
            <a:ext cx="11017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3"/>
            <a:endCxn id="23" idx="1"/>
          </p:cNvCxnSpPr>
          <p:nvPr/>
        </p:nvCxnSpPr>
        <p:spPr>
          <a:xfrm>
            <a:off x="2743200" y="1435100"/>
            <a:ext cx="382905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572250" y="1155701"/>
            <a:ext cx="1733550" cy="55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12-bit address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5400000">
            <a:off x="6490495" y="2015331"/>
            <a:ext cx="896938" cy="2952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6" idx="1"/>
          </p:cNvCxnSpPr>
          <p:nvPr/>
        </p:nvCxnSpPr>
        <p:spPr>
          <a:xfrm>
            <a:off x="6791326" y="2609850"/>
            <a:ext cx="7619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943728" y="2362200"/>
            <a:ext cx="28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Protected Mode Addressing with paging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57438" y="1851025"/>
            <a:ext cx="766762" cy="3333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1400">
                <a:latin typeface="Arial" charset="0"/>
              </a:rPr>
              <a:t>DIR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90600" y="3276600"/>
            <a:ext cx="1219200" cy="1981200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124200" y="3200400"/>
            <a:ext cx="1219200" cy="1752600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5715000" y="2667000"/>
            <a:ext cx="1219200" cy="1752600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019425" y="1857375"/>
            <a:ext cx="990600" cy="3333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1400">
                <a:latin typeface="Arial" charset="0"/>
              </a:rPr>
              <a:t>TABLE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3886200" y="1852613"/>
            <a:ext cx="1066800" cy="3333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1400">
                <a:latin typeface="Arial" charset="0"/>
              </a:rPr>
              <a:t>OFFSET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990600" y="4703763"/>
            <a:ext cx="1219200" cy="3333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3124200" y="4267200"/>
            <a:ext cx="1219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5715000" y="2971800"/>
            <a:ext cx="1219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41313" y="5548313"/>
            <a:ext cx="1003300" cy="3333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1400">
                <a:latin typeface="Arial" charset="0"/>
              </a:rPr>
              <a:t>CR3 REG</a:t>
            </a:r>
          </a:p>
        </p:txBody>
      </p:sp>
      <p:cxnSp>
        <p:nvCxnSpPr>
          <p:cNvPr id="47117" name="AutoShape 13"/>
          <p:cNvCxnSpPr>
            <a:cxnSpLocks noChangeShapeType="1"/>
            <a:stCxn id="47107" idx="2"/>
            <a:endCxn id="47113" idx="1"/>
          </p:cNvCxnSpPr>
          <p:nvPr/>
        </p:nvCxnSpPr>
        <p:spPr bwMode="auto">
          <a:xfrm rot="5400000">
            <a:off x="523082" y="2651919"/>
            <a:ext cx="2671762" cy="1765300"/>
          </a:xfrm>
          <a:prstGeom prst="bentConnector4">
            <a:avLst>
              <a:gd name="adj1" fmla="val 18833"/>
              <a:gd name="adj2" fmla="val 112139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7118" name="AutoShape 14"/>
          <p:cNvCxnSpPr>
            <a:cxnSpLocks noChangeShapeType="1"/>
            <a:stCxn id="47111" idx="2"/>
            <a:endCxn id="47114" idx="1"/>
          </p:cNvCxnSpPr>
          <p:nvPr/>
        </p:nvCxnSpPr>
        <p:spPr bwMode="auto">
          <a:xfrm rot="5400000">
            <a:off x="2205038" y="3109913"/>
            <a:ext cx="2214562" cy="404812"/>
          </a:xfrm>
          <a:prstGeom prst="bentConnector4">
            <a:avLst>
              <a:gd name="adj1" fmla="val 23296"/>
              <a:gd name="adj2" fmla="val 15294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7119" name="AutoShape 15"/>
          <p:cNvCxnSpPr>
            <a:cxnSpLocks noChangeShapeType="1"/>
            <a:stCxn id="47112" idx="2"/>
            <a:endCxn id="47115" idx="1"/>
          </p:cNvCxnSpPr>
          <p:nvPr/>
        </p:nvCxnSpPr>
        <p:spPr bwMode="auto">
          <a:xfrm rot="16200000" flipH="1">
            <a:off x="4598194" y="2021681"/>
            <a:ext cx="923925" cy="1281113"/>
          </a:xfrm>
          <a:prstGeom prst="bentConnector2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1371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DIR ENTRY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3048000" y="3810000"/>
            <a:ext cx="1371600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PG TBL ENTRY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5715000" y="2971800"/>
            <a:ext cx="1371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PHYS ADDRS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838200" y="2895600"/>
            <a:ext cx="1828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6600FF"/>
                </a:solidFill>
                <a:latin typeface="Arial" charset="0"/>
              </a:rPr>
              <a:t>PAGE DIRECTORY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3124200" y="2819400"/>
            <a:ext cx="1828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6600FF"/>
                </a:solidFill>
                <a:latin typeface="Arial" charset="0"/>
              </a:rPr>
              <a:t>PAGE TABLE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5638800" y="2362200"/>
            <a:ext cx="1828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PAGE FRAME</a:t>
            </a:r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flipV="1">
            <a:off x="762000" y="50292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762000" y="50292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2209800" y="493395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4343400" y="44196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4191000" y="1447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12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276600" y="1447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10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2438400" y="1447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10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990600" y="3505200"/>
            <a:ext cx="1143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4KB entries with 4 bytes per entry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3124200" y="3124200"/>
            <a:ext cx="1143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4KB entries with 4 bytes per entry</a:t>
            </a: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4495800" y="4724400"/>
            <a:ext cx="33528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If 20 bytes are used as a single level paging then page table alone is 4 MB which is inefficient. So two level paging.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Develop the page table on demand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TLB’s used to improve performance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00FF"/>
                </a:solidFill>
              </a:rPr>
              <a:t>Dirty bit</a:t>
            </a:r>
            <a:r>
              <a:rPr lang="en-US" sz="1400" b="1"/>
              <a:t> accommodated in each page entry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533400"/>
          </a:xfrm>
        </p:spPr>
        <p:txBody>
          <a:bodyPr/>
          <a:lstStyle/>
          <a:p>
            <a:r>
              <a:rPr lang="en-US" sz="2800"/>
              <a:t>Protected Mode Addressing - Paging entries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762000" y="1905000"/>
          <a:ext cx="7467600" cy="4114800"/>
        </p:xfrm>
        <a:graphic>
          <a:graphicData uri="http://schemas.openxmlformats.org/presentationml/2006/ole">
            <p:oleObj spid="_x0000_s1026" name="Bitmap Image" r:id="rId3" imgW="5125165" imgH="2924583" progId="Paint.Picture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48" y="26268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 of Session-13</a:t>
            </a:r>
            <a:br>
              <a:rPr lang="en-US" dirty="0" smtClean="0"/>
            </a:b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62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277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Bitmap Image</vt:lpstr>
      <vt:lpstr>Information Security - 2</vt:lpstr>
      <vt:lpstr>Virtual Memory and Paging</vt:lpstr>
      <vt:lpstr>Paging fundamentals</vt:lpstr>
      <vt:lpstr>Paging Technique</vt:lpstr>
      <vt:lpstr>Protected Mode Addressing with paging</vt:lpstr>
      <vt:lpstr>Protected Mode Addressing - Paging entries</vt:lpstr>
      <vt:lpstr>End of Session-13 Thank You</vt:lpstr>
    </vt:vector>
  </TitlesOfParts>
  <Company>iitm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 - 2</dc:title>
  <dc:creator>kamakoti veezhin athan</dc:creator>
  <cp:lastModifiedBy>dell</cp:lastModifiedBy>
  <cp:revision>24</cp:revision>
  <dcterms:created xsi:type="dcterms:W3CDTF">2015-12-05T01:32:01Z</dcterms:created>
  <dcterms:modified xsi:type="dcterms:W3CDTF">2015-12-12T15:40:44Z</dcterms:modified>
</cp:coreProperties>
</file>